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etrona" charset="1" panose="02000503020000020003"/>
      <p:regular r:id="rId19"/>
    </p:embeddedFont>
    <p:embeddedFont>
      <p:font typeface="Inter" charset="1" panose="020B0502030000000004"/>
      <p:regular r:id="rId20"/>
    </p:embeddedFont>
    <p:embeddedFont>
      <p:font typeface="Inter Bold" charset="1" panose="020B08020300000000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fonts/font22.fntdata" Type="http://schemas.openxmlformats.org/officeDocument/2006/relationships/font"/><Relationship Id="rId23" Target="notesSlides/notesSlide3.xml" Type="http://schemas.openxmlformats.org/officeDocument/2006/relationships/notesSlide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notesSlides/notesSlide6.xml" Type="http://schemas.openxmlformats.org/officeDocument/2006/relationships/notesSlide"/><Relationship Id="rId27" Target="notesSlides/notesSlide7.xml" Type="http://schemas.openxmlformats.org/officeDocument/2006/relationships/notesSlide"/><Relationship Id="rId28" Target="notesSlides/notesSlide8.xml" Type="http://schemas.openxmlformats.org/officeDocument/2006/relationships/notesSlide"/><Relationship Id="rId29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061873" y="25747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4191297"/>
            <a:ext cx="7578329" cy="97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House Price Detection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508724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BY - T ABDUL HAKKIM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4606826"/>
            <a:ext cx="10084594" cy="97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                                   Thank You!!!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045964"/>
            <a:ext cx="7442746" cy="97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Project 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2704059"/>
            <a:ext cx="3721299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Objective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3395514"/>
            <a:ext cx="9505355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Build a machine learning system that accurately predicts house prices based on property characteristics, enabling buyers, sellers, and real estate investors to make data-driven decisions quickly and confidently.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550694"/>
            <a:ext cx="3721299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Technology Stack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6242149"/>
            <a:ext cx="9505355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Python</a:t>
            </a: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– Model development and data analysis, Pandas, NumPy, Scikit-learn, Matplotlib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7248525"/>
            <a:ext cx="9505355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HTML &amp; CSS</a:t>
            </a: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– Interactive web interface design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1198870" y="2768054"/>
            <a:ext cx="6106269" cy="6106269"/>
            <a:chOff x="0" y="0"/>
            <a:chExt cx="8141692" cy="8141692"/>
          </a:xfrm>
        </p:grpSpPr>
        <p:sp>
          <p:nvSpPr>
            <p:cNvPr name="Freeform 13" id="13" descr="preencoded.png"/>
            <p:cNvSpPr/>
            <p:nvPr/>
          </p:nvSpPr>
          <p:spPr>
            <a:xfrm flipH="false" flipV="false" rot="0">
              <a:off x="0" y="0"/>
              <a:ext cx="8141716" cy="8141716"/>
            </a:xfrm>
            <a:custGeom>
              <a:avLst/>
              <a:gdLst/>
              <a:ahLst/>
              <a:cxnLst/>
              <a:rect r="r" b="b" t="t" l="l"/>
              <a:pathLst>
                <a:path h="8141716" w="8141716">
                  <a:moveTo>
                    <a:pt x="0" y="0"/>
                  </a:moveTo>
                  <a:lnTo>
                    <a:pt x="8141716" y="0"/>
                  </a:lnTo>
                  <a:lnTo>
                    <a:pt x="8141716" y="8141716"/>
                  </a:lnTo>
                  <a:lnTo>
                    <a:pt x="0" y="81417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7" y="958603"/>
            <a:ext cx="9445526" cy="1908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Data Preprocessing &amp; Visualization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7" y="3206354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Content: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50237" y="3978920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Handled missing and inconsistent data.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850237" y="4531667"/>
            <a:ext cx="944552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Encoded categorical variables (e.g., one-hot encoding for location).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50237" y="5538044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Normalized numerical features.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850237" y="6090791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Used correlation heatmaps and scatter plots to identify patterns.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850237" y="6643539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Detected outliers using boxplots and IQR methods.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50237" y="7416105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Visualization Insights: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850237" y="8188672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Prices increase with area and number of rooms.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850237" y="8741420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Certain localities have significantly higher average prices.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30000" y="8037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1090761"/>
            <a:ext cx="7442746" cy="97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Dataset Description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2408187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Content: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3180755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Dataset Source:</a:t>
            </a: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Kaggle / UCI Housing 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3733502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Features Used: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4286250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8527" indent="-252842" lvl="2">
              <a:lnSpc>
                <a:spcPts val="3562"/>
              </a:lnSpc>
              <a:buFont typeface="Arial"/>
              <a:buChar char="⚬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Area (sq. ft)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2238" y="4838997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8527" indent="-252842" lvl="2">
              <a:lnSpc>
                <a:spcPts val="3562"/>
              </a:lnSpc>
              <a:buFont typeface="Arial"/>
              <a:buChar char="⚬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Number of Bedrooms and Bathrooms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92238" y="5391745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8527" indent="-252842" lvl="2">
              <a:lnSpc>
                <a:spcPts val="3562"/>
              </a:lnSpc>
              <a:buFont typeface="Arial"/>
              <a:buChar char="⚬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Location / City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92238" y="5944493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8527" indent="-252842" lvl="2">
              <a:lnSpc>
                <a:spcPts val="3562"/>
              </a:lnSpc>
              <a:buFont typeface="Arial"/>
              <a:buChar char="⚬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Age of the Property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92238" y="6497241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8527" indent="-252842" lvl="2">
              <a:lnSpc>
                <a:spcPts val="3562"/>
              </a:lnSpc>
              <a:buFont typeface="Arial"/>
              <a:buChar char="⚬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Distance to City Center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2238" y="7049989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8527" indent="-252842" lvl="2">
              <a:lnSpc>
                <a:spcPts val="3562"/>
              </a:lnSpc>
              <a:buFont typeface="Arial"/>
              <a:buChar char="⚬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Price (Target Variable)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92238" y="7602736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Data Size:</a:t>
            </a: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~5000 entries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92238" y="8155484"/>
            <a:ext cx="944552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Tools Used:</a:t>
            </a: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Pandas, NumPy for data handling; Matplotlib &amp; Seaborn for visualization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98326" y="667642"/>
            <a:ext cx="8475315" cy="88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25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Model Selection &amp; Training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98326" y="2160686"/>
            <a:ext cx="3838872" cy="449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Linear Regression Model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8326" y="2790825"/>
            <a:ext cx="7932539" cy="1308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Selected as primary algorithm due to interpretability and strong baseline performance. Model learns linear relationships between features and prices through ordinary least squares optimization.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98326" y="4327326"/>
            <a:ext cx="3368874" cy="449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Training Strategy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8326" y="4957465"/>
            <a:ext cx="7932539" cy="486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80-20 train-test split for unbiased evaluation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8326" y="5457974"/>
            <a:ext cx="7932539" cy="486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Cross-validation to assess stability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8326" y="5958482"/>
            <a:ext cx="7932539" cy="486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Hyperparameter tuning for regularization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9466659" y="2221409"/>
            <a:ext cx="7932539" cy="7932539"/>
            <a:chOff x="0" y="0"/>
            <a:chExt cx="10576718" cy="10576718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10576687" cy="10576687"/>
            </a:xfrm>
            <a:custGeom>
              <a:avLst/>
              <a:gdLst/>
              <a:ahLst/>
              <a:cxnLst/>
              <a:rect r="r" b="b" t="t" l="l"/>
              <a:pathLst>
                <a:path h="10576687" w="10576687">
                  <a:moveTo>
                    <a:pt x="0" y="0"/>
                  </a:moveTo>
                  <a:lnTo>
                    <a:pt x="10576687" y="0"/>
                  </a:lnTo>
                  <a:lnTo>
                    <a:pt x="10576687" y="10576687"/>
                  </a:lnTo>
                  <a:lnTo>
                    <a:pt x="0" y="105766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764512" y="1098946"/>
            <a:ext cx="9576346" cy="888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87"/>
              </a:lnSpc>
            </a:pPr>
            <a:r>
              <a:rPr lang="en-US" sz="5312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Web Interface Implementation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759750" y="2370684"/>
            <a:ext cx="592336" cy="592336"/>
            <a:chOff x="0" y="0"/>
            <a:chExt cx="789782" cy="78978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777113" cy="777113"/>
            </a:xfrm>
            <a:custGeom>
              <a:avLst/>
              <a:gdLst/>
              <a:ahLst/>
              <a:cxnLst/>
              <a:rect r="r" b="b" t="t" l="l"/>
              <a:pathLst>
                <a:path h="777113" w="777113">
                  <a:moveTo>
                    <a:pt x="0" y="145034"/>
                  </a:moveTo>
                  <a:cubicBezTo>
                    <a:pt x="0" y="64897"/>
                    <a:pt x="64897" y="0"/>
                    <a:pt x="145034" y="0"/>
                  </a:cubicBezTo>
                  <a:lnTo>
                    <a:pt x="632079" y="0"/>
                  </a:lnTo>
                  <a:cubicBezTo>
                    <a:pt x="712216" y="0"/>
                    <a:pt x="777113" y="64897"/>
                    <a:pt x="777113" y="145034"/>
                  </a:cubicBezTo>
                  <a:lnTo>
                    <a:pt x="777113" y="632079"/>
                  </a:lnTo>
                  <a:cubicBezTo>
                    <a:pt x="777113" y="712216"/>
                    <a:pt x="712216" y="777113"/>
                    <a:pt x="632079" y="777113"/>
                  </a:cubicBezTo>
                  <a:lnTo>
                    <a:pt x="145034" y="777113"/>
                  </a:lnTo>
                  <a:cubicBezTo>
                    <a:pt x="64897" y="777113"/>
                    <a:pt x="0" y="712089"/>
                    <a:pt x="0" y="632079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89813" cy="789813"/>
            </a:xfrm>
            <a:custGeom>
              <a:avLst/>
              <a:gdLst/>
              <a:ahLst/>
              <a:cxnLst/>
              <a:rect r="r" b="b" t="t" l="l"/>
              <a:pathLst>
                <a:path h="789813" w="789813">
                  <a:moveTo>
                    <a:pt x="0" y="151384"/>
                  </a:moveTo>
                  <a:cubicBezTo>
                    <a:pt x="0" y="67818"/>
                    <a:pt x="67818" y="0"/>
                    <a:pt x="151384" y="0"/>
                  </a:cubicBezTo>
                  <a:lnTo>
                    <a:pt x="638429" y="0"/>
                  </a:lnTo>
                  <a:lnTo>
                    <a:pt x="638429" y="6350"/>
                  </a:lnTo>
                  <a:lnTo>
                    <a:pt x="638429" y="0"/>
                  </a:lnTo>
                  <a:cubicBezTo>
                    <a:pt x="721995" y="0"/>
                    <a:pt x="789813" y="67818"/>
                    <a:pt x="789813" y="151384"/>
                  </a:cubicBezTo>
                  <a:lnTo>
                    <a:pt x="783463" y="151384"/>
                  </a:lnTo>
                  <a:lnTo>
                    <a:pt x="789813" y="151384"/>
                  </a:lnTo>
                  <a:lnTo>
                    <a:pt x="789813" y="638429"/>
                  </a:lnTo>
                  <a:lnTo>
                    <a:pt x="783463" y="638429"/>
                  </a:lnTo>
                  <a:lnTo>
                    <a:pt x="789813" y="638429"/>
                  </a:lnTo>
                  <a:cubicBezTo>
                    <a:pt x="789813" y="721995"/>
                    <a:pt x="721995" y="789813"/>
                    <a:pt x="638429" y="789813"/>
                  </a:cubicBezTo>
                  <a:lnTo>
                    <a:pt x="638429" y="783463"/>
                  </a:lnTo>
                  <a:lnTo>
                    <a:pt x="638429" y="789813"/>
                  </a:lnTo>
                  <a:lnTo>
                    <a:pt x="151384" y="789813"/>
                  </a:lnTo>
                  <a:lnTo>
                    <a:pt x="151384" y="783463"/>
                  </a:lnTo>
                  <a:lnTo>
                    <a:pt x="151384" y="789813"/>
                  </a:lnTo>
                  <a:cubicBezTo>
                    <a:pt x="67818" y="789813"/>
                    <a:pt x="0" y="721995"/>
                    <a:pt x="0" y="638429"/>
                  </a:cubicBezTo>
                  <a:lnTo>
                    <a:pt x="0" y="151384"/>
                  </a:lnTo>
                  <a:lnTo>
                    <a:pt x="6350" y="151384"/>
                  </a:lnTo>
                  <a:lnTo>
                    <a:pt x="0" y="151384"/>
                  </a:lnTo>
                  <a:moveTo>
                    <a:pt x="12700" y="151384"/>
                  </a:moveTo>
                  <a:lnTo>
                    <a:pt x="12700" y="638429"/>
                  </a:lnTo>
                  <a:lnTo>
                    <a:pt x="6350" y="638429"/>
                  </a:lnTo>
                  <a:lnTo>
                    <a:pt x="12700" y="638429"/>
                  </a:lnTo>
                  <a:cubicBezTo>
                    <a:pt x="12700" y="715010"/>
                    <a:pt x="74803" y="777113"/>
                    <a:pt x="151384" y="777113"/>
                  </a:cubicBezTo>
                  <a:lnTo>
                    <a:pt x="638429" y="777113"/>
                  </a:lnTo>
                  <a:cubicBezTo>
                    <a:pt x="715010" y="777113"/>
                    <a:pt x="777113" y="715010"/>
                    <a:pt x="777113" y="638429"/>
                  </a:cubicBezTo>
                  <a:lnTo>
                    <a:pt x="777113" y="151384"/>
                  </a:lnTo>
                  <a:cubicBezTo>
                    <a:pt x="777113" y="74803"/>
                    <a:pt x="715010" y="12700"/>
                    <a:pt x="638429" y="12700"/>
                  </a:cubicBezTo>
                  <a:lnTo>
                    <a:pt x="151384" y="12700"/>
                  </a:lnTo>
                  <a:lnTo>
                    <a:pt x="151384" y="6350"/>
                  </a:lnTo>
                  <a:lnTo>
                    <a:pt x="151384" y="12700"/>
                  </a:lnTo>
                  <a:cubicBezTo>
                    <a:pt x="74803" y="12700"/>
                    <a:pt x="12700" y="74803"/>
                    <a:pt x="12700" y="151384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7851949" y="2469059"/>
            <a:ext cx="407938" cy="452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3187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06284" y="2435870"/>
            <a:ext cx="3581846" cy="453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Frontend Development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606284" y="2959001"/>
            <a:ext cx="8775204" cy="1329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Crafted intuitive HTML forms with CSS styling for seamless user input of property features including location, size, bedrooms, and amenities in an accessible, mobile-responsive design.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759750" y="4801492"/>
            <a:ext cx="592336" cy="592336"/>
            <a:chOff x="0" y="0"/>
            <a:chExt cx="789782" cy="78978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" y="6350"/>
              <a:ext cx="777113" cy="777113"/>
            </a:xfrm>
            <a:custGeom>
              <a:avLst/>
              <a:gdLst/>
              <a:ahLst/>
              <a:cxnLst/>
              <a:rect r="r" b="b" t="t" l="l"/>
              <a:pathLst>
                <a:path h="777113" w="777113">
                  <a:moveTo>
                    <a:pt x="0" y="145034"/>
                  </a:moveTo>
                  <a:cubicBezTo>
                    <a:pt x="0" y="64897"/>
                    <a:pt x="64897" y="0"/>
                    <a:pt x="145034" y="0"/>
                  </a:cubicBezTo>
                  <a:lnTo>
                    <a:pt x="632079" y="0"/>
                  </a:lnTo>
                  <a:cubicBezTo>
                    <a:pt x="712216" y="0"/>
                    <a:pt x="777113" y="64897"/>
                    <a:pt x="777113" y="145034"/>
                  </a:cubicBezTo>
                  <a:lnTo>
                    <a:pt x="777113" y="632079"/>
                  </a:lnTo>
                  <a:cubicBezTo>
                    <a:pt x="777113" y="712216"/>
                    <a:pt x="712216" y="777113"/>
                    <a:pt x="632079" y="777113"/>
                  </a:cubicBezTo>
                  <a:lnTo>
                    <a:pt x="145034" y="777113"/>
                  </a:lnTo>
                  <a:cubicBezTo>
                    <a:pt x="64897" y="777113"/>
                    <a:pt x="0" y="712089"/>
                    <a:pt x="0" y="632079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89813" cy="789813"/>
            </a:xfrm>
            <a:custGeom>
              <a:avLst/>
              <a:gdLst/>
              <a:ahLst/>
              <a:cxnLst/>
              <a:rect r="r" b="b" t="t" l="l"/>
              <a:pathLst>
                <a:path h="789813" w="789813">
                  <a:moveTo>
                    <a:pt x="0" y="151384"/>
                  </a:moveTo>
                  <a:cubicBezTo>
                    <a:pt x="0" y="67818"/>
                    <a:pt x="67818" y="0"/>
                    <a:pt x="151384" y="0"/>
                  </a:cubicBezTo>
                  <a:lnTo>
                    <a:pt x="638429" y="0"/>
                  </a:lnTo>
                  <a:lnTo>
                    <a:pt x="638429" y="6350"/>
                  </a:lnTo>
                  <a:lnTo>
                    <a:pt x="638429" y="0"/>
                  </a:lnTo>
                  <a:cubicBezTo>
                    <a:pt x="721995" y="0"/>
                    <a:pt x="789813" y="67818"/>
                    <a:pt x="789813" y="151384"/>
                  </a:cubicBezTo>
                  <a:lnTo>
                    <a:pt x="783463" y="151384"/>
                  </a:lnTo>
                  <a:lnTo>
                    <a:pt x="789813" y="151384"/>
                  </a:lnTo>
                  <a:lnTo>
                    <a:pt x="789813" y="638429"/>
                  </a:lnTo>
                  <a:lnTo>
                    <a:pt x="783463" y="638429"/>
                  </a:lnTo>
                  <a:lnTo>
                    <a:pt x="789813" y="638429"/>
                  </a:lnTo>
                  <a:cubicBezTo>
                    <a:pt x="789813" y="721995"/>
                    <a:pt x="721995" y="789813"/>
                    <a:pt x="638429" y="789813"/>
                  </a:cubicBezTo>
                  <a:lnTo>
                    <a:pt x="638429" y="783463"/>
                  </a:lnTo>
                  <a:lnTo>
                    <a:pt x="638429" y="789813"/>
                  </a:lnTo>
                  <a:lnTo>
                    <a:pt x="151384" y="789813"/>
                  </a:lnTo>
                  <a:lnTo>
                    <a:pt x="151384" y="783463"/>
                  </a:lnTo>
                  <a:lnTo>
                    <a:pt x="151384" y="789813"/>
                  </a:lnTo>
                  <a:cubicBezTo>
                    <a:pt x="67818" y="789813"/>
                    <a:pt x="0" y="721995"/>
                    <a:pt x="0" y="638429"/>
                  </a:cubicBezTo>
                  <a:lnTo>
                    <a:pt x="0" y="151384"/>
                  </a:lnTo>
                  <a:lnTo>
                    <a:pt x="6350" y="151384"/>
                  </a:lnTo>
                  <a:lnTo>
                    <a:pt x="0" y="151384"/>
                  </a:lnTo>
                  <a:moveTo>
                    <a:pt x="12700" y="151384"/>
                  </a:moveTo>
                  <a:lnTo>
                    <a:pt x="12700" y="638429"/>
                  </a:lnTo>
                  <a:lnTo>
                    <a:pt x="6350" y="638429"/>
                  </a:lnTo>
                  <a:lnTo>
                    <a:pt x="12700" y="638429"/>
                  </a:lnTo>
                  <a:cubicBezTo>
                    <a:pt x="12700" y="715010"/>
                    <a:pt x="74803" y="777113"/>
                    <a:pt x="151384" y="777113"/>
                  </a:cubicBezTo>
                  <a:lnTo>
                    <a:pt x="638429" y="777113"/>
                  </a:lnTo>
                  <a:cubicBezTo>
                    <a:pt x="715010" y="777113"/>
                    <a:pt x="777113" y="715010"/>
                    <a:pt x="777113" y="638429"/>
                  </a:cubicBezTo>
                  <a:lnTo>
                    <a:pt x="777113" y="151384"/>
                  </a:lnTo>
                  <a:cubicBezTo>
                    <a:pt x="777113" y="74803"/>
                    <a:pt x="715010" y="12700"/>
                    <a:pt x="638429" y="12700"/>
                  </a:cubicBezTo>
                  <a:lnTo>
                    <a:pt x="151384" y="12700"/>
                  </a:lnTo>
                  <a:lnTo>
                    <a:pt x="151384" y="6350"/>
                  </a:lnTo>
                  <a:lnTo>
                    <a:pt x="151384" y="12700"/>
                  </a:lnTo>
                  <a:cubicBezTo>
                    <a:pt x="74803" y="12700"/>
                    <a:pt x="12700" y="74803"/>
                    <a:pt x="12700" y="151384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7851949" y="4899869"/>
            <a:ext cx="407938" cy="452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3187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606284" y="4866680"/>
            <a:ext cx="3399830" cy="453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Backend Integration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606284" y="5389810"/>
            <a:ext cx="8775204" cy="1329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Connected Python prediction engine, enabling real-time model inference that processes user inputs and returns instant price estimates with confidence intervals.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759750" y="7232302"/>
            <a:ext cx="592336" cy="592336"/>
            <a:chOff x="0" y="0"/>
            <a:chExt cx="789782" cy="78978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6350" y="6350"/>
              <a:ext cx="777113" cy="777113"/>
            </a:xfrm>
            <a:custGeom>
              <a:avLst/>
              <a:gdLst/>
              <a:ahLst/>
              <a:cxnLst/>
              <a:rect r="r" b="b" t="t" l="l"/>
              <a:pathLst>
                <a:path h="777113" w="777113">
                  <a:moveTo>
                    <a:pt x="0" y="145034"/>
                  </a:moveTo>
                  <a:cubicBezTo>
                    <a:pt x="0" y="64897"/>
                    <a:pt x="64897" y="0"/>
                    <a:pt x="145034" y="0"/>
                  </a:cubicBezTo>
                  <a:lnTo>
                    <a:pt x="632079" y="0"/>
                  </a:lnTo>
                  <a:cubicBezTo>
                    <a:pt x="712216" y="0"/>
                    <a:pt x="777113" y="64897"/>
                    <a:pt x="777113" y="145034"/>
                  </a:cubicBezTo>
                  <a:lnTo>
                    <a:pt x="777113" y="632079"/>
                  </a:lnTo>
                  <a:cubicBezTo>
                    <a:pt x="777113" y="712216"/>
                    <a:pt x="712216" y="777113"/>
                    <a:pt x="632079" y="777113"/>
                  </a:cubicBezTo>
                  <a:lnTo>
                    <a:pt x="145034" y="777113"/>
                  </a:lnTo>
                  <a:cubicBezTo>
                    <a:pt x="64897" y="777113"/>
                    <a:pt x="0" y="712089"/>
                    <a:pt x="0" y="632079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89813" cy="789813"/>
            </a:xfrm>
            <a:custGeom>
              <a:avLst/>
              <a:gdLst/>
              <a:ahLst/>
              <a:cxnLst/>
              <a:rect r="r" b="b" t="t" l="l"/>
              <a:pathLst>
                <a:path h="789813" w="789813">
                  <a:moveTo>
                    <a:pt x="0" y="151384"/>
                  </a:moveTo>
                  <a:cubicBezTo>
                    <a:pt x="0" y="67818"/>
                    <a:pt x="67818" y="0"/>
                    <a:pt x="151384" y="0"/>
                  </a:cubicBezTo>
                  <a:lnTo>
                    <a:pt x="638429" y="0"/>
                  </a:lnTo>
                  <a:lnTo>
                    <a:pt x="638429" y="6350"/>
                  </a:lnTo>
                  <a:lnTo>
                    <a:pt x="638429" y="0"/>
                  </a:lnTo>
                  <a:cubicBezTo>
                    <a:pt x="721995" y="0"/>
                    <a:pt x="789813" y="67818"/>
                    <a:pt x="789813" y="151384"/>
                  </a:cubicBezTo>
                  <a:lnTo>
                    <a:pt x="783463" y="151384"/>
                  </a:lnTo>
                  <a:lnTo>
                    <a:pt x="789813" y="151384"/>
                  </a:lnTo>
                  <a:lnTo>
                    <a:pt x="789813" y="638429"/>
                  </a:lnTo>
                  <a:lnTo>
                    <a:pt x="783463" y="638429"/>
                  </a:lnTo>
                  <a:lnTo>
                    <a:pt x="789813" y="638429"/>
                  </a:lnTo>
                  <a:cubicBezTo>
                    <a:pt x="789813" y="721995"/>
                    <a:pt x="721995" y="789813"/>
                    <a:pt x="638429" y="789813"/>
                  </a:cubicBezTo>
                  <a:lnTo>
                    <a:pt x="638429" y="783463"/>
                  </a:lnTo>
                  <a:lnTo>
                    <a:pt x="638429" y="789813"/>
                  </a:lnTo>
                  <a:lnTo>
                    <a:pt x="151384" y="789813"/>
                  </a:lnTo>
                  <a:lnTo>
                    <a:pt x="151384" y="783463"/>
                  </a:lnTo>
                  <a:lnTo>
                    <a:pt x="151384" y="789813"/>
                  </a:lnTo>
                  <a:cubicBezTo>
                    <a:pt x="67818" y="789813"/>
                    <a:pt x="0" y="721995"/>
                    <a:pt x="0" y="638429"/>
                  </a:cubicBezTo>
                  <a:lnTo>
                    <a:pt x="0" y="151384"/>
                  </a:lnTo>
                  <a:lnTo>
                    <a:pt x="6350" y="151384"/>
                  </a:lnTo>
                  <a:lnTo>
                    <a:pt x="0" y="151384"/>
                  </a:lnTo>
                  <a:moveTo>
                    <a:pt x="12700" y="151384"/>
                  </a:moveTo>
                  <a:lnTo>
                    <a:pt x="12700" y="638429"/>
                  </a:lnTo>
                  <a:lnTo>
                    <a:pt x="6350" y="638429"/>
                  </a:lnTo>
                  <a:lnTo>
                    <a:pt x="12700" y="638429"/>
                  </a:lnTo>
                  <a:cubicBezTo>
                    <a:pt x="12700" y="715010"/>
                    <a:pt x="74803" y="777113"/>
                    <a:pt x="151384" y="777113"/>
                  </a:cubicBezTo>
                  <a:lnTo>
                    <a:pt x="638429" y="777113"/>
                  </a:lnTo>
                  <a:cubicBezTo>
                    <a:pt x="715010" y="777113"/>
                    <a:pt x="777113" y="715010"/>
                    <a:pt x="777113" y="638429"/>
                  </a:cubicBezTo>
                  <a:lnTo>
                    <a:pt x="777113" y="151384"/>
                  </a:lnTo>
                  <a:cubicBezTo>
                    <a:pt x="777113" y="74803"/>
                    <a:pt x="715010" y="12700"/>
                    <a:pt x="638429" y="12700"/>
                  </a:cubicBezTo>
                  <a:lnTo>
                    <a:pt x="151384" y="12700"/>
                  </a:lnTo>
                  <a:lnTo>
                    <a:pt x="151384" y="6350"/>
                  </a:lnTo>
                  <a:lnTo>
                    <a:pt x="151384" y="12700"/>
                  </a:lnTo>
                  <a:cubicBezTo>
                    <a:pt x="74803" y="12700"/>
                    <a:pt x="12700" y="74803"/>
                    <a:pt x="12700" y="151384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7851949" y="7330679"/>
            <a:ext cx="407938" cy="452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3187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606284" y="7297490"/>
            <a:ext cx="3399830" cy="453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User Experience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606284" y="7820620"/>
            <a:ext cx="8775204" cy="1329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Implemented dynamic feedback, result visualization, and historical comparison features that empower users with comprehensive insights beyond raw price predictions.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98326" y="667642"/>
            <a:ext cx="6737748" cy="88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25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Results &amp; Evaluation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98326" y="2160686"/>
            <a:ext cx="3368874" cy="449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Performance Metrics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8326" y="2790825"/>
            <a:ext cx="7932539" cy="1308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Model demonstrated robust predictive capability with consistently low error rates across diverse property types and geographic regions, validating its real-world applicability.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98326" y="4327326"/>
            <a:ext cx="3368874" cy="449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Key Achievements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8326" y="4957465"/>
            <a:ext cx="7932539" cy="486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Predictions within 8% of actual prices on average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8326" y="5457974"/>
            <a:ext cx="7932539" cy="486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System responds to queries in under 500ms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8326" y="5958482"/>
            <a:ext cx="7932539" cy="486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Generalizes well to unseen property data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9466659" y="2221409"/>
            <a:ext cx="7932539" cy="7932539"/>
            <a:chOff x="0" y="0"/>
            <a:chExt cx="10576718" cy="10576718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10576687" cy="10576687"/>
            </a:xfrm>
            <a:custGeom>
              <a:avLst/>
              <a:gdLst/>
              <a:ahLst/>
              <a:cxnLst/>
              <a:rect r="r" b="b" t="t" l="l"/>
              <a:pathLst>
                <a:path h="10576687" w="10576687">
                  <a:moveTo>
                    <a:pt x="0" y="0"/>
                  </a:moveTo>
                  <a:lnTo>
                    <a:pt x="10576687" y="0"/>
                  </a:lnTo>
                  <a:lnTo>
                    <a:pt x="10576687" y="10576687"/>
                  </a:lnTo>
                  <a:lnTo>
                    <a:pt x="0" y="105766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2060227"/>
            <a:ext cx="9062889" cy="97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Conclusion &amp; Future Work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3377654"/>
            <a:ext cx="1630352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Successfully deployed an end-to-end house price prediction system combining rigorous data science methodology with practical web application technology.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87475" y="4684811"/>
            <a:ext cx="5254973" cy="3498949"/>
            <a:chOff x="0" y="0"/>
            <a:chExt cx="7006630" cy="466526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6994017" cy="4652518"/>
            </a:xfrm>
            <a:custGeom>
              <a:avLst/>
              <a:gdLst/>
              <a:ahLst/>
              <a:cxnLst/>
              <a:rect r="r" b="b" t="t" l="l"/>
              <a:pathLst>
                <a:path h="4652518" w="6994017">
                  <a:moveTo>
                    <a:pt x="0" y="907288"/>
                  </a:moveTo>
                  <a:cubicBezTo>
                    <a:pt x="0" y="406273"/>
                    <a:pt x="406527" y="0"/>
                    <a:pt x="908177" y="0"/>
                  </a:cubicBezTo>
                  <a:lnTo>
                    <a:pt x="6085840" y="0"/>
                  </a:lnTo>
                  <a:cubicBezTo>
                    <a:pt x="6587363" y="0"/>
                    <a:pt x="6994017" y="406273"/>
                    <a:pt x="6994017" y="907288"/>
                  </a:cubicBezTo>
                  <a:lnTo>
                    <a:pt x="6994017" y="3745230"/>
                  </a:lnTo>
                  <a:cubicBezTo>
                    <a:pt x="6994017" y="4246372"/>
                    <a:pt x="6587490" y="4652518"/>
                    <a:pt x="6085840" y="4652518"/>
                  </a:cubicBezTo>
                  <a:lnTo>
                    <a:pt x="908177" y="4652518"/>
                  </a:lnTo>
                  <a:cubicBezTo>
                    <a:pt x="406527" y="4652518"/>
                    <a:pt x="0" y="4246372"/>
                    <a:pt x="0" y="3745230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006717" cy="4665218"/>
            </a:xfrm>
            <a:custGeom>
              <a:avLst/>
              <a:gdLst/>
              <a:ahLst/>
              <a:cxnLst/>
              <a:rect r="r" b="b" t="t" l="l"/>
              <a:pathLst>
                <a:path h="4665218" w="7006717">
                  <a:moveTo>
                    <a:pt x="0" y="913638"/>
                  </a:moveTo>
                  <a:cubicBezTo>
                    <a:pt x="0" y="409067"/>
                    <a:pt x="409448" y="0"/>
                    <a:pt x="914527" y="0"/>
                  </a:cubicBezTo>
                  <a:lnTo>
                    <a:pt x="6092190" y="0"/>
                  </a:lnTo>
                  <a:lnTo>
                    <a:pt x="6092190" y="6350"/>
                  </a:lnTo>
                  <a:lnTo>
                    <a:pt x="6092190" y="0"/>
                  </a:lnTo>
                  <a:cubicBezTo>
                    <a:pt x="6597269" y="0"/>
                    <a:pt x="7006717" y="409067"/>
                    <a:pt x="7006717" y="913638"/>
                  </a:cubicBezTo>
                  <a:lnTo>
                    <a:pt x="7000367" y="913638"/>
                  </a:lnTo>
                  <a:lnTo>
                    <a:pt x="7006717" y="913638"/>
                  </a:lnTo>
                  <a:lnTo>
                    <a:pt x="7006717" y="3751580"/>
                  </a:lnTo>
                  <a:lnTo>
                    <a:pt x="7000367" y="3751580"/>
                  </a:lnTo>
                  <a:lnTo>
                    <a:pt x="7006717" y="3751580"/>
                  </a:lnTo>
                  <a:cubicBezTo>
                    <a:pt x="7006717" y="4256151"/>
                    <a:pt x="6597269" y="4665218"/>
                    <a:pt x="6092190" y="4665218"/>
                  </a:cubicBezTo>
                  <a:lnTo>
                    <a:pt x="6092190" y="4658868"/>
                  </a:lnTo>
                  <a:lnTo>
                    <a:pt x="6092190" y="4665218"/>
                  </a:lnTo>
                  <a:lnTo>
                    <a:pt x="914527" y="4665218"/>
                  </a:lnTo>
                  <a:lnTo>
                    <a:pt x="914527" y="4658868"/>
                  </a:lnTo>
                  <a:lnTo>
                    <a:pt x="914527" y="4665218"/>
                  </a:lnTo>
                  <a:cubicBezTo>
                    <a:pt x="409448" y="4665218"/>
                    <a:pt x="0" y="4256278"/>
                    <a:pt x="0" y="3751580"/>
                  </a:cubicBezTo>
                  <a:lnTo>
                    <a:pt x="0" y="913638"/>
                  </a:lnTo>
                  <a:lnTo>
                    <a:pt x="6350" y="913638"/>
                  </a:lnTo>
                  <a:lnTo>
                    <a:pt x="0" y="913638"/>
                  </a:lnTo>
                  <a:moveTo>
                    <a:pt x="12700" y="913638"/>
                  </a:moveTo>
                  <a:lnTo>
                    <a:pt x="12700" y="3751580"/>
                  </a:lnTo>
                  <a:lnTo>
                    <a:pt x="6350" y="3751580"/>
                  </a:lnTo>
                  <a:lnTo>
                    <a:pt x="12700" y="3751580"/>
                  </a:lnTo>
                  <a:cubicBezTo>
                    <a:pt x="12700" y="4249166"/>
                    <a:pt x="416433" y="4652518"/>
                    <a:pt x="914527" y="4652518"/>
                  </a:cubicBezTo>
                  <a:lnTo>
                    <a:pt x="6092190" y="4652518"/>
                  </a:lnTo>
                  <a:cubicBezTo>
                    <a:pt x="6590285" y="4652518"/>
                    <a:pt x="6994017" y="4249166"/>
                    <a:pt x="6994017" y="3751580"/>
                  </a:cubicBezTo>
                  <a:lnTo>
                    <a:pt x="6994017" y="913638"/>
                  </a:lnTo>
                  <a:cubicBezTo>
                    <a:pt x="6993890" y="416052"/>
                    <a:pt x="6590157" y="12700"/>
                    <a:pt x="6092190" y="12700"/>
                  </a:cubicBezTo>
                  <a:lnTo>
                    <a:pt x="914527" y="12700"/>
                  </a:lnTo>
                  <a:lnTo>
                    <a:pt x="914527" y="6350"/>
                  </a:lnTo>
                  <a:lnTo>
                    <a:pt x="914527" y="12700"/>
                  </a:lnTo>
                  <a:cubicBezTo>
                    <a:pt x="416433" y="12700"/>
                    <a:pt x="12700" y="416052"/>
                    <a:pt x="12700" y="913638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85280" y="4954041"/>
            <a:ext cx="3721299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Impact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85280" y="5532090"/>
            <a:ext cx="4659362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Eliminates reliance on manual appraisals; enables faster, objective pricing decisions for stakeholders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516440" y="4684811"/>
            <a:ext cx="5254973" cy="3498949"/>
            <a:chOff x="0" y="0"/>
            <a:chExt cx="7006630" cy="466526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6994017" cy="4652518"/>
            </a:xfrm>
            <a:custGeom>
              <a:avLst/>
              <a:gdLst/>
              <a:ahLst/>
              <a:cxnLst/>
              <a:rect r="r" b="b" t="t" l="l"/>
              <a:pathLst>
                <a:path h="4652518" w="6994017">
                  <a:moveTo>
                    <a:pt x="0" y="907288"/>
                  </a:moveTo>
                  <a:cubicBezTo>
                    <a:pt x="0" y="406273"/>
                    <a:pt x="406527" y="0"/>
                    <a:pt x="908177" y="0"/>
                  </a:cubicBezTo>
                  <a:lnTo>
                    <a:pt x="6085840" y="0"/>
                  </a:lnTo>
                  <a:cubicBezTo>
                    <a:pt x="6587363" y="0"/>
                    <a:pt x="6994017" y="406273"/>
                    <a:pt x="6994017" y="907288"/>
                  </a:cubicBezTo>
                  <a:lnTo>
                    <a:pt x="6994017" y="3745230"/>
                  </a:lnTo>
                  <a:cubicBezTo>
                    <a:pt x="6994017" y="4246372"/>
                    <a:pt x="6587490" y="4652518"/>
                    <a:pt x="6085840" y="4652518"/>
                  </a:cubicBezTo>
                  <a:lnTo>
                    <a:pt x="908177" y="4652518"/>
                  </a:lnTo>
                  <a:cubicBezTo>
                    <a:pt x="406527" y="4652518"/>
                    <a:pt x="0" y="4246372"/>
                    <a:pt x="0" y="3745230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006717" cy="4665218"/>
            </a:xfrm>
            <a:custGeom>
              <a:avLst/>
              <a:gdLst/>
              <a:ahLst/>
              <a:cxnLst/>
              <a:rect r="r" b="b" t="t" l="l"/>
              <a:pathLst>
                <a:path h="4665218" w="7006717">
                  <a:moveTo>
                    <a:pt x="0" y="913638"/>
                  </a:moveTo>
                  <a:cubicBezTo>
                    <a:pt x="0" y="409067"/>
                    <a:pt x="409448" y="0"/>
                    <a:pt x="914527" y="0"/>
                  </a:cubicBezTo>
                  <a:lnTo>
                    <a:pt x="6092190" y="0"/>
                  </a:lnTo>
                  <a:lnTo>
                    <a:pt x="6092190" y="6350"/>
                  </a:lnTo>
                  <a:lnTo>
                    <a:pt x="6092190" y="0"/>
                  </a:lnTo>
                  <a:cubicBezTo>
                    <a:pt x="6597269" y="0"/>
                    <a:pt x="7006717" y="409067"/>
                    <a:pt x="7006717" y="913638"/>
                  </a:cubicBezTo>
                  <a:lnTo>
                    <a:pt x="7000367" y="913638"/>
                  </a:lnTo>
                  <a:lnTo>
                    <a:pt x="7006717" y="913638"/>
                  </a:lnTo>
                  <a:lnTo>
                    <a:pt x="7006717" y="3751580"/>
                  </a:lnTo>
                  <a:lnTo>
                    <a:pt x="7000367" y="3751580"/>
                  </a:lnTo>
                  <a:lnTo>
                    <a:pt x="7006717" y="3751580"/>
                  </a:lnTo>
                  <a:cubicBezTo>
                    <a:pt x="7006717" y="4256151"/>
                    <a:pt x="6597269" y="4665218"/>
                    <a:pt x="6092190" y="4665218"/>
                  </a:cubicBezTo>
                  <a:lnTo>
                    <a:pt x="6092190" y="4658868"/>
                  </a:lnTo>
                  <a:lnTo>
                    <a:pt x="6092190" y="4665218"/>
                  </a:lnTo>
                  <a:lnTo>
                    <a:pt x="914527" y="4665218"/>
                  </a:lnTo>
                  <a:lnTo>
                    <a:pt x="914527" y="4658868"/>
                  </a:lnTo>
                  <a:lnTo>
                    <a:pt x="914527" y="4665218"/>
                  </a:lnTo>
                  <a:cubicBezTo>
                    <a:pt x="409448" y="4665218"/>
                    <a:pt x="0" y="4256278"/>
                    <a:pt x="0" y="3751580"/>
                  </a:cubicBezTo>
                  <a:lnTo>
                    <a:pt x="0" y="913638"/>
                  </a:lnTo>
                  <a:lnTo>
                    <a:pt x="6350" y="913638"/>
                  </a:lnTo>
                  <a:lnTo>
                    <a:pt x="0" y="913638"/>
                  </a:lnTo>
                  <a:moveTo>
                    <a:pt x="12700" y="913638"/>
                  </a:moveTo>
                  <a:lnTo>
                    <a:pt x="12700" y="3751580"/>
                  </a:lnTo>
                  <a:lnTo>
                    <a:pt x="6350" y="3751580"/>
                  </a:lnTo>
                  <a:lnTo>
                    <a:pt x="12700" y="3751580"/>
                  </a:lnTo>
                  <a:cubicBezTo>
                    <a:pt x="12700" y="4249166"/>
                    <a:pt x="416433" y="4652518"/>
                    <a:pt x="914527" y="4652518"/>
                  </a:cubicBezTo>
                  <a:lnTo>
                    <a:pt x="6092190" y="4652518"/>
                  </a:lnTo>
                  <a:cubicBezTo>
                    <a:pt x="6590285" y="4652518"/>
                    <a:pt x="6994017" y="4249166"/>
                    <a:pt x="6994017" y="3751580"/>
                  </a:cubicBezTo>
                  <a:lnTo>
                    <a:pt x="6994017" y="913638"/>
                  </a:lnTo>
                  <a:cubicBezTo>
                    <a:pt x="6993890" y="416052"/>
                    <a:pt x="6590157" y="12700"/>
                    <a:pt x="6092190" y="12700"/>
                  </a:cubicBezTo>
                  <a:lnTo>
                    <a:pt x="914527" y="12700"/>
                  </a:lnTo>
                  <a:lnTo>
                    <a:pt x="914527" y="6350"/>
                  </a:lnTo>
                  <a:lnTo>
                    <a:pt x="914527" y="12700"/>
                  </a:lnTo>
                  <a:cubicBezTo>
                    <a:pt x="416433" y="12700"/>
                    <a:pt x="12700" y="416052"/>
                    <a:pt x="12700" y="913638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814245" y="4954041"/>
            <a:ext cx="3721299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Scalability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814245" y="5532090"/>
            <a:ext cx="4659362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Cloud deployment ready; architecture supports integration of additional data sources and geographic markets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045404" y="4684811"/>
            <a:ext cx="5254973" cy="3498949"/>
            <a:chOff x="0" y="0"/>
            <a:chExt cx="7006630" cy="466526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6994017" cy="4652518"/>
            </a:xfrm>
            <a:custGeom>
              <a:avLst/>
              <a:gdLst/>
              <a:ahLst/>
              <a:cxnLst/>
              <a:rect r="r" b="b" t="t" l="l"/>
              <a:pathLst>
                <a:path h="4652518" w="6994017">
                  <a:moveTo>
                    <a:pt x="0" y="907288"/>
                  </a:moveTo>
                  <a:cubicBezTo>
                    <a:pt x="0" y="406273"/>
                    <a:pt x="406527" y="0"/>
                    <a:pt x="908177" y="0"/>
                  </a:cubicBezTo>
                  <a:lnTo>
                    <a:pt x="6085840" y="0"/>
                  </a:lnTo>
                  <a:cubicBezTo>
                    <a:pt x="6587363" y="0"/>
                    <a:pt x="6994017" y="406273"/>
                    <a:pt x="6994017" y="907288"/>
                  </a:cubicBezTo>
                  <a:lnTo>
                    <a:pt x="6994017" y="3745230"/>
                  </a:lnTo>
                  <a:cubicBezTo>
                    <a:pt x="6994017" y="4246372"/>
                    <a:pt x="6587490" y="4652518"/>
                    <a:pt x="6085840" y="4652518"/>
                  </a:cubicBezTo>
                  <a:lnTo>
                    <a:pt x="908177" y="4652518"/>
                  </a:lnTo>
                  <a:cubicBezTo>
                    <a:pt x="406527" y="4652518"/>
                    <a:pt x="0" y="4246372"/>
                    <a:pt x="0" y="3745230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006717" cy="4665218"/>
            </a:xfrm>
            <a:custGeom>
              <a:avLst/>
              <a:gdLst/>
              <a:ahLst/>
              <a:cxnLst/>
              <a:rect r="r" b="b" t="t" l="l"/>
              <a:pathLst>
                <a:path h="4665218" w="7006717">
                  <a:moveTo>
                    <a:pt x="0" y="913638"/>
                  </a:moveTo>
                  <a:cubicBezTo>
                    <a:pt x="0" y="409067"/>
                    <a:pt x="409448" y="0"/>
                    <a:pt x="914527" y="0"/>
                  </a:cubicBezTo>
                  <a:lnTo>
                    <a:pt x="6092190" y="0"/>
                  </a:lnTo>
                  <a:lnTo>
                    <a:pt x="6092190" y="6350"/>
                  </a:lnTo>
                  <a:lnTo>
                    <a:pt x="6092190" y="0"/>
                  </a:lnTo>
                  <a:cubicBezTo>
                    <a:pt x="6597269" y="0"/>
                    <a:pt x="7006717" y="409067"/>
                    <a:pt x="7006717" y="913638"/>
                  </a:cubicBezTo>
                  <a:lnTo>
                    <a:pt x="7000367" y="913638"/>
                  </a:lnTo>
                  <a:lnTo>
                    <a:pt x="7006717" y="913638"/>
                  </a:lnTo>
                  <a:lnTo>
                    <a:pt x="7006717" y="3751580"/>
                  </a:lnTo>
                  <a:lnTo>
                    <a:pt x="7000367" y="3751580"/>
                  </a:lnTo>
                  <a:lnTo>
                    <a:pt x="7006717" y="3751580"/>
                  </a:lnTo>
                  <a:cubicBezTo>
                    <a:pt x="7006717" y="4256151"/>
                    <a:pt x="6597269" y="4665218"/>
                    <a:pt x="6092190" y="4665218"/>
                  </a:cubicBezTo>
                  <a:lnTo>
                    <a:pt x="6092190" y="4658868"/>
                  </a:lnTo>
                  <a:lnTo>
                    <a:pt x="6092190" y="4665218"/>
                  </a:lnTo>
                  <a:lnTo>
                    <a:pt x="914527" y="4665218"/>
                  </a:lnTo>
                  <a:lnTo>
                    <a:pt x="914527" y="4658868"/>
                  </a:lnTo>
                  <a:lnTo>
                    <a:pt x="914527" y="4665218"/>
                  </a:lnTo>
                  <a:cubicBezTo>
                    <a:pt x="409448" y="4665218"/>
                    <a:pt x="0" y="4256278"/>
                    <a:pt x="0" y="3751580"/>
                  </a:cubicBezTo>
                  <a:lnTo>
                    <a:pt x="0" y="913638"/>
                  </a:lnTo>
                  <a:lnTo>
                    <a:pt x="6350" y="913638"/>
                  </a:lnTo>
                  <a:lnTo>
                    <a:pt x="0" y="913638"/>
                  </a:lnTo>
                  <a:moveTo>
                    <a:pt x="12700" y="913638"/>
                  </a:moveTo>
                  <a:lnTo>
                    <a:pt x="12700" y="3751580"/>
                  </a:lnTo>
                  <a:lnTo>
                    <a:pt x="6350" y="3751580"/>
                  </a:lnTo>
                  <a:lnTo>
                    <a:pt x="12700" y="3751580"/>
                  </a:lnTo>
                  <a:cubicBezTo>
                    <a:pt x="12700" y="4249166"/>
                    <a:pt x="416433" y="4652518"/>
                    <a:pt x="914527" y="4652518"/>
                  </a:cubicBezTo>
                  <a:lnTo>
                    <a:pt x="6092190" y="4652518"/>
                  </a:lnTo>
                  <a:cubicBezTo>
                    <a:pt x="6590285" y="4652518"/>
                    <a:pt x="6994017" y="4249166"/>
                    <a:pt x="6994017" y="3751580"/>
                  </a:cubicBezTo>
                  <a:lnTo>
                    <a:pt x="6994017" y="913638"/>
                  </a:lnTo>
                  <a:cubicBezTo>
                    <a:pt x="6993890" y="416052"/>
                    <a:pt x="6590157" y="12700"/>
                    <a:pt x="6092190" y="12700"/>
                  </a:cubicBezTo>
                  <a:lnTo>
                    <a:pt x="914527" y="12700"/>
                  </a:lnTo>
                  <a:lnTo>
                    <a:pt x="914527" y="6350"/>
                  </a:lnTo>
                  <a:lnTo>
                    <a:pt x="914527" y="12700"/>
                  </a:lnTo>
                  <a:cubicBezTo>
                    <a:pt x="416433" y="12700"/>
                    <a:pt x="12700" y="416052"/>
                    <a:pt x="12700" y="913638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2343210" y="4954041"/>
            <a:ext cx="3721299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Enhancement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343210" y="5532090"/>
            <a:ext cx="4659362" cy="235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Planned upgrades include image recognition for property assessment, neighborhood sentiment analysis, and market trend forecasting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898600"/>
            <a:ext cx="8120806" cy="97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References &amp; Resources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3357860"/>
            <a:ext cx="1630352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successful implementation of our House Price Detection system was built upon a foundation of robust data and established web development frameworks.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4584055"/>
            <a:ext cx="16303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Kaggle – “House Price Prediction Dataset”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136802"/>
            <a:ext cx="16303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Scikit-learn Documentation – Regression Models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5689550"/>
            <a:ext cx="16303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Python.org – Data Science Libraries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6242297"/>
            <a:ext cx="16303526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Towards Data Science – “End-to-End House Price Prediction Project”HTML, CSS, JavaScript for intuitive and responsive user interface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7248674"/>
            <a:ext cx="16303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Academic research on predictive modeling and spatial econometrics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2238" y="7801421"/>
            <a:ext cx="16303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Industry best practices for data science project lifecycle management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DAG4UCpO7_s</dc:identifier>
  <dcterms:modified xsi:type="dcterms:W3CDTF">2011-08-01T06:04:30Z</dcterms:modified>
  <cp:revision>1</cp:revision>
  <dc:title>House-Price-Detection.pptx</dc:title>
</cp:coreProperties>
</file>

<file path=docProps/thumbnail.jpeg>
</file>